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41"/>
  </p:notesMasterIdLst>
  <p:handoutMasterIdLst>
    <p:handoutMasterId r:id="rId42"/>
  </p:handoutMasterIdLst>
  <p:sldIdLst>
    <p:sldId id="261" r:id="rId3"/>
    <p:sldId id="266" r:id="rId4"/>
    <p:sldId id="265" r:id="rId5"/>
    <p:sldId id="297" r:id="rId6"/>
    <p:sldId id="267" r:id="rId7"/>
    <p:sldId id="298" r:id="rId8"/>
    <p:sldId id="293" r:id="rId9"/>
    <p:sldId id="309" r:id="rId10"/>
    <p:sldId id="307" r:id="rId11"/>
    <p:sldId id="299" r:id="rId12"/>
    <p:sldId id="294" r:id="rId13"/>
    <p:sldId id="300" r:id="rId14"/>
    <p:sldId id="288" r:id="rId15"/>
    <p:sldId id="301" r:id="rId16"/>
    <p:sldId id="289" r:id="rId17"/>
    <p:sldId id="302" r:id="rId18"/>
    <p:sldId id="290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303" r:id="rId29"/>
    <p:sldId id="281" r:id="rId30"/>
    <p:sldId id="308" r:id="rId31"/>
    <p:sldId id="311" r:id="rId32"/>
    <p:sldId id="312" r:id="rId33"/>
    <p:sldId id="313" r:id="rId34"/>
    <p:sldId id="304" r:id="rId35"/>
    <p:sldId id="282" r:id="rId36"/>
    <p:sldId id="305" r:id="rId37"/>
    <p:sldId id="283" r:id="rId38"/>
    <p:sldId id="306" r:id="rId39"/>
    <p:sldId id="287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8" autoAdjust="0"/>
    <p:restoredTop sz="94652"/>
  </p:normalViewPr>
  <p:slideViewPr>
    <p:cSldViewPr snapToGrid="0" snapToObjects="1">
      <p:cViewPr>
        <p:scale>
          <a:sx n="60" d="100"/>
          <a:sy n="60" d="100"/>
        </p:scale>
        <p:origin x="91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15-12-18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15-12-18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498E6-658A-6F4A-9C6E-7CA5504F0561}" type="datetime1">
              <a:rPr lang="en-US" smtClean="0"/>
              <a:t>12/15/18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27397-991B-1441-AC62-21F6AC2CF6EB}" type="datetime1">
              <a:rPr lang="en-US" smtClean="0"/>
              <a:t>12/15/18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C132-2AF4-AF46-BE97-EF1983F0350A}" type="datetime1">
              <a:rPr lang="en-US" smtClean="0"/>
              <a:t>12/15/18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5FF30-71B0-0343-8207-A17CD4EF0914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7D468-D330-FE43-94B9-E3473591D2A1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E7D4-B1FA-A94E-82A0-3468AAF46585}" type="datetime1">
              <a:rPr lang="en-US" smtClean="0"/>
              <a:t>12/15/18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821E-0F66-F84A-83EE-A57B5DE51CDF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214F-E828-F741-BEA2-9A267AFD38DD}" type="datetime1">
              <a:rPr lang="en-US" smtClean="0"/>
              <a:t>12/15/18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B6F3B-2DB6-A645-BCEB-8E12CBCD9D06}" type="datetime1">
              <a:rPr lang="en-US" smtClean="0"/>
              <a:t>12/15/18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BA70-BB07-3346-8472-50A06348186F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AF45D5F-6B47-894B-8E1D-5E2F8557DE98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E064FFE-D75B-FB4D-8A79-960C050C041B}" type="datetime1">
              <a:rPr lang="en-US" smtClean="0"/>
              <a:t>12/15/18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Departement of Electrical Engineering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0" Type="http://schemas.openxmlformats.org/officeDocument/2006/relationships/slide" Target="slide34.xml"/><Relationship Id="rId4" Type="http://schemas.openxmlformats.org/officeDocument/2006/relationships/slide" Target="slide7.xml"/><Relationship Id="rId9" Type="http://schemas.openxmlformats.org/officeDocument/2006/relationships/slide" Target="slide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984998"/>
            <a:ext cx="8276453" cy="4024798"/>
          </a:xfrm>
        </p:spPr>
        <p:txBody>
          <a:bodyPr>
            <a:normAutofit/>
          </a:bodyPr>
          <a:lstStyle/>
          <a:p>
            <a:r>
              <a:rPr lang="en-US" dirty="0"/>
              <a:t>Counting and recognizing non-moving objects by means of image processing</a:t>
            </a:r>
            <a:br>
              <a:rPr lang="en-US" dirty="0"/>
            </a:b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09673"/>
            <a:ext cx="7891107" cy="73018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Realised</a:t>
            </a:r>
            <a:r>
              <a:rPr lang="en-US" dirty="0"/>
              <a:t> by: 	Max </a:t>
            </a:r>
            <a:r>
              <a:rPr lang="en-US" dirty="0" err="1"/>
              <a:t>Beerten</a:t>
            </a:r>
            <a:r>
              <a:rPr lang="en-US" dirty="0"/>
              <a:t>, Brent De </a:t>
            </a:r>
            <a:r>
              <a:rPr lang="en-US" dirty="0" err="1"/>
              <a:t>Bleser</a:t>
            </a:r>
            <a:r>
              <a:rPr lang="en-US" dirty="0"/>
              <a:t>, </a:t>
            </a:r>
            <a:r>
              <a:rPr lang="en-US" dirty="0" err="1"/>
              <a:t>Wouter</a:t>
            </a:r>
            <a:r>
              <a:rPr lang="en-US" dirty="0"/>
              <a:t> </a:t>
            </a:r>
            <a:r>
              <a:rPr lang="en-US" dirty="0" err="1"/>
              <a:t>Devos</a:t>
            </a:r>
            <a:r>
              <a:rPr lang="en-US" dirty="0"/>
              <a:t>, </a:t>
            </a:r>
          </a:p>
          <a:p>
            <a:r>
              <a:rPr lang="en-US" dirty="0"/>
              <a:t>		Ben </a:t>
            </a:r>
            <a:r>
              <a:rPr lang="en-US" dirty="0" err="1"/>
              <a:t>Fidlers</a:t>
            </a:r>
            <a:r>
              <a:rPr lang="en-US" dirty="0"/>
              <a:t>, Simon </a:t>
            </a:r>
            <a:r>
              <a:rPr lang="en-US" dirty="0" err="1"/>
              <a:t>Gulix</a:t>
            </a:r>
            <a:r>
              <a:rPr lang="en-US" dirty="0"/>
              <a:t>, Tom Kerkhofs</a:t>
            </a:r>
          </a:p>
          <a:p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018E78-0B3C-0341-8E0B-A0B2E604B121}"/>
              </a:ext>
            </a:extLst>
          </p:cNvPr>
          <p:cNvSpPr txBox="1"/>
          <p:nvPr/>
        </p:nvSpPr>
        <p:spPr>
          <a:xfrm>
            <a:off x="10331534" y="91354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ESAT 1A1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DFF7D-7E28-E44F-874C-AADCCF989A56}"/>
              </a:ext>
            </a:extLst>
          </p:cNvPr>
          <p:cNvSpPr txBox="1"/>
          <p:nvPr/>
        </p:nvSpPr>
        <p:spPr>
          <a:xfrm>
            <a:off x="7998033" y="661832"/>
            <a:ext cx="4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Co-titular: </a:t>
            </a:r>
            <a:r>
              <a:rPr lang="en-US" dirty="0" err="1">
                <a:solidFill>
                  <a:schemeClr val="bg1"/>
                </a:solidFill>
              </a:rPr>
              <a:t>Tinne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Tuytelaars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Coaches: </a:t>
            </a:r>
            <a:r>
              <a:rPr lang="en-US" dirty="0" err="1">
                <a:solidFill>
                  <a:schemeClr val="bg1"/>
                </a:solidFill>
              </a:rPr>
              <a:t>Xuanli</a:t>
            </a:r>
            <a:r>
              <a:rPr lang="en-US" dirty="0">
                <a:solidFill>
                  <a:schemeClr val="bg1"/>
                </a:solidFill>
              </a:rPr>
              <a:t> Chen &amp; José </a:t>
            </a:r>
            <a:r>
              <a:rPr lang="en-US" dirty="0" err="1">
                <a:solidFill>
                  <a:schemeClr val="bg1"/>
                </a:solidFill>
              </a:rPr>
              <a:t>Oramas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682112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Software</a:t>
            </a:r>
          </a:p>
        </p:txBody>
      </p:sp>
    </p:spTree>
    <p:extLst>
      <p:ext uri="{BB962C8B-B14F-4D97-AF65-F5344CB8AC3E}">
        <p14:creationId xmlns:p14="http://schemas.microsoft.com/office/powerpoint/2010/main" val="3827416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090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3.a Depth</a:t>
            </a:r>
          </a:p>
        </p:txBody>
      </p:sp>
    </p:spTree>
    <p:extLst>
      <p:ext uri="{BB962C8B-B14F-4D97-AF65-F5344CB8AC3E}">
        <p14:creationId xmlns:p14="http://schemas.microsoft.com/office/powerpoint/2010/main" val="292852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7161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3.b Overlap</a:t>
            </a:r>
          </a:p>
        </p:txBody>
      </p:sp>
    </p:spTree>
    <p:extLst>
      <p:ext uri="{BB962C8B-B14F-4D97-AF65-F5344CB8AC3E}">
        <p14:creationId xmlns:p14="http://schemas.microsoft.com/office/powerpoint/2010/main" val="17289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286437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5A24A0-4266-3140-9EE6-A5C82FED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C5DC3-093B-2341-AA28-7A191E22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E6EE59-7DB2-1045-958F-18C38CAF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 </a:t>
            </a:r>
            <a:r>
              <a:rPr lang="en-US" dirty="0" err="1"/>
              <a:t>Colour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1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EBC64267-A085-4137-BB23-5DCDD304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8989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00F1A5A-9F44-4880-B2FC-32C3CDC3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8989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3FE8E8D-4D2F-47BA-9656-3DB10B58DE2B}"/>
              </a:ext>
            </a:extLst>
          </p:cNvPr>
          <p:cNvSpPr txBox="1">
            <a:spLocks/>
          </p:cNvSpPr>
          <p:nvPr/>
        </p:nvSpPr>
        <p:spPr>
          <a:xfrm>
            <a:off x="219722" y="-45431"/>
            <a:ext cx="9875520" cy="13563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nl-BE" dirty="0"/>
              <a:t>Step 1: </a:t>
            </a:r>
            <a:r>
              <a:rPr lang="nl-BE" dirty="0" err="1"/>
              <a:t>Converting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greyscale</a:t>
            </a:r>
            <a:endParaRPr lang="nl-BE" dirty="0"/>
          </a:p>
        </p:txBody>
      </p:sp>
      <p:pic>
        <p:nvPicPr>
          <p:cNvPr id="6" name="Tijdelijke aanduiding voor inhoud 3">
            <a:extLst>
              <a:ext uri="{FF2B5EF4-FFF2-40B4-BE49-F238E27FC236}">
                <a16:creationId xmlns:a16="http://schemas.microsoft.com/office/drawing/2014/main" id="{3F372DFE-A709-406C-9C16-42BCC463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77" y="1044609"/>
            <a:ext cx="2643764" cy="186874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074D38B-BDE4-40F8-93F6-F15805F3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9" r="1878" b="3043"/>
          <a:stretch/>
        </p:blipFill>
        <p:spPr>
          <a:xfrm>
            <a:off x="0" y="2710038"/>
            <a:ext cx="3586579" cy="260810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292C0F4-4996-4FA7-9D5C-5B8C78164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09" y="3073951"/>
            <a:ext cx="2653675" cy="1868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F0A606F5-008B-404C-B800-F64D496C1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2" y="5094415"/>
            <a:ext cx="2643763" cy="1844666"/>
          </a:xfrm>
          <a:prstGeom prst="rect">
            <a:avLst/>
          </a:prstGeom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97A51264-C7B7-41FB-97B8-16D428221569}"/>
              </a:ext>
            </a:extLst>
          </p:cNvPr>
          <p:cNvCxnSpPr>
            <a:cxnSpLocks/>
          </p:cNvCxnSpPr>
          <p:nvPr/>
        </p:nvCxnSpPr>
        <p:spPr>
          <a:xfrm flipV="1">
            <a:off x="3746377" y="1978983"/>
            <a:ext cx="545957" cy="180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237612FA-1BF4-4DA9-AE17-0EEF3F3FA20D}"/>
              </a:ext>
            </a:extLst>
          </p:cNvPr>
          <p:cNvCxnSpPr>
            <a:cxnSpLocks/>
          </p:cNvCxnSpPr>
          <p:nvPr/>
        </p:nvCxnSpPr>
        <p:spPr>
          <a:xfrm flipV="1">
            <a:off x="3746377" y="3781878"/>
            <a:ext cx="630300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3BA29209-245F-4831-B199-59FEC6DD4A30}"/>
              </a:ext>
            </a:extLst>
          </p:cNvPr>
          <p:cNvCxnSpPr>
            <a:cxnSpLocks/>
          </p:cNvCxnSpPr>
          <p:nvPr/>
        </p:nvCxnSpPr>
        <p:spPr>
          <a:xfrm>
            <a:off x="3746377" y="3781878"/>
            <a:ext cx="594780" cy="235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B427EFDF-B5B2-4704-A43E-37397E7A3645}"/>
              </a:ext>
            </a:extLst>
          </p:cNvPr>
          <p:cNvSpPr txBox="1"/>
          <p:nvPr/>
        </p:nvSpPr>
        <p:spPr>
          <a:xfrm>
            <a:off x="3697554" y="1696928"/>
            <a:ext cx="7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AB42BC8-1FDE-4D1D-A42A-DCA3BE5D7D2B}"/>
              </a:ext>
            </a:extLst>
          </p:cNvPr>
          <p:cNvSpPr txBox="1"/>
          <p:nvPr/>
        </p:nvSpPr>
        <p:spPr>
          <a:xfrm>
            <a:off x="3697554" y="3382765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Green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7BA28A03-76FD-4E02-B1CA-69EE9FC6BB15}"/>
              </a:ext>
            </a:extLst>
          </p:cNvPr>
          <p:cNvSpPr txBox="1"/>
          <p:nvPr/>
        </p:nvSpPr>
        <p:spPr>
          <a:xfrm>
            <a:off x="3586579" y="5580464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Blue</a:t>
            </a: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FB8144BE-0DC2-4051-9731-FE928FF706D2}"/>
              </a:ext>
            </a:extLst>
          </p:cNvPr>
          <p:cNvCxnSpPr>
            <a:cxnSpLocks/>
          </p:cNvCxnSpPr>
          <p:nvPr/>
        </p:nvCxnSpPr>
        <p:spPr>
          <a:xfrm>
            <a:off x="7104784" y="2058874"/>
            <a:ext cx="693475" cy="1723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C1624D92-A345-410E-A3E9-66507596F97C}"/>
              </a:ext>
            </a:extLst>
          </p:cNvPr>
          <p:cNvCxnSpPr>
            <a:cxnSpLocks/>
          </p:cNvCxnSpPr>
          <p:nvPr/>
        </p:nvCxnSpPr>
        <p:spPr>
          <a:xfrm>
            <a:off x="7167959" y="3854379"/>
            <a:ext cx="630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1A9161A5-E3DF-4791-92CF-340CA9A2F7D8}"/>
              </a:ext>
            </a:extLst>
          </p:cNvPr>
          <p:cNvCxnSpPr>
            <a:cxnSpLocks/>
          </p:cNvCxnSpPr>
          <p:nvPr/>
        </p:nvCxnSpPr>
        <p:spPr>
          <a:xfrm flipV="1">
            <a:off x="7136889" y="3942472"/>
            <a:ext cx="661370" cy="2191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9A896DBE-905D-4CCA-9260-86F94C3ED5CF}"/>
              </a:ext>
            </a:extLst>
          </p:cNvPr>
          <p:cNvSpPr txBox="1"/>
          <p:nvPr/>
        </p:nvSpPr>
        <p:spPr>
          <a:xfrm>
            <a:off x="7342930" y="2484831"/>
            <a:ext cx="107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0.2989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858A4EC-928D-4812-AB9E-A7807B132E11}"/>
              </a:ext>
            </a:extLst>
          </p:cNvPr>
          <p:cNvSpPr txBox="1"/>
          <p:nvPr/>
        </p:nvSpPr>
        <p:spPr>
          <a:xfrm>
            <a:off x="6970324" y="3404750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92D050"/>
                </a:solidFill>
              </a:rPr>
              <a:t>0.5870</a:t>
            </a:r>
            <a:r>
              <a:rPr lang="nl-BE" b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4E67203-C713-4BC7-B918-5BA88300F8CD}"/>
              </a:ext>
            </a:extLst>
          </p:cNvPr>
          <p:cNvSpPr txBox="1"/>
          <p:nvPr/>
        </p:nvSpPr>
        <p:spPr>
          <a:xfrm>
            <a:off x="7451520" y="5155792"/>
            <a:ext cx="94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4"/>
                </a:solidFill>
              </a:rPr>
              <a:t>0.1140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80129E1A-C2BF-4148-828F-305BB19A58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9" t="4363" b="1870"/>
          <a:stretch/>
        </p:blipFill>
        <p:spPr>
          <a:xfrm>
            <a:off x="8391561" y="2854163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40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A4AE36F8-E6F6-4B3B-8E62-0F827244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CFD9FC2-A5A3-43B7-A076-FBC0795D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F29088-E53A-416D-BC59-8362D0EE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2: Blurring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D6DCD5D-95FF-4D97-86A9-EACB7CA36C5F}"/>
              </a:ext>
            </a:extLst>
          </p:cNvPr>
          <p:cNvSpPr txBox="1"/>
          <p:nvPr/>
        </p:nvSpPr>
        <p:spPr>
          <a:xfrm>
            <a:off x="517591" y="994952"/>
            <a:ext cx="478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</a:rPr>
              <a:t>First a </a:t>
            </a:r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, </a:t>
            </a:r>
            <a:r>
              <a:rPr lang="nl-BE" dirty="0" err="1">
                <a:solidFill>
                  <a:schemeClr val="accent1"/>
                </a:solidFill>
              </a:rPr>
              <a:t>than</a:t>
            </a:r>
            <a:r>
              <a:rPr lang="nl-BE" dirty="0">
                <a:solidFill>
                  <a:schemeClr val="accent1"/>
                </a:solidFill>
              </a:rPr>
              <a:t> a </a:t>
            </a:r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blur</a:t>
            </a:r>
            <a:r>
              <a:rPr lang="nl-BE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E62D01-621A-4756-A0E7-8E5B325BA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804" y="3338055"/>
            <a:ext cx="2103452" cy="1051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9A34EDC-EA30-44B5-BF33-507EA5B06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" t="4363" b="1870"/>
          <a:stretch/>
        </p:blipFill>
        <p:spPr>
          <a:xfrm>
            <a:off x="1503744" y="2782847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D9D15A3-E95E-4EEA-94AD-1E5A2D45AA70}"/>
              </a:ext>
            </a:extLst>
          </p:cNvPr>
          <p:cNvSpPr txBox="1"/>
          <p:nvPr/>
        </p:nvSpPr>
        <p:spPr>
          <a:xfrm>
            <a:off x="4686299" y="3338055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855DD01-DC58-4E02-8E1C-8F2B823249DD}"/>
              </a:ext>
            </a:extLst>
          </p:cNvPr>
          <p:cNvSpPr txBox="1"/>
          <p:nvPr/>
        </p:nvSpPr>
        <p:spPr>
          <a:xfrm>
            <a:off x="7792048" y="3323302"/>
            <a:ext cx="7056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8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2BA7A90E-B1A7-4C0A-AF46-A049612EA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106" y="3338055"/>
            <a:ext cx="1819906" cy="1020508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590DB160-3F1C-4AE5-8279-EBB51B5D4C69}"/>
              </a:ext>
            </a:extLst>
          </p:cNvPr>
          <p:cNvSpPr txBox="1"/>
          <p:nvPr/>
        </p:nvSpPr>
        <p:spPr>
          <a:xfrm>
            <a:off x="6207018" y="2953970"/>
            <a:ext cx="1474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Mean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189863D-45CF-49E1-8E15-EA7308715F83}"/>
              </a:ext>
            </a:extLst>
          </p:cNvPr>
          <p:cNvSpPr txBox="1"/>
          <p:nvPr/>
        </p:nvSpPr>
        <p:spPr>
          <a:xfrm>
            <a:off x="8802756" y="2926263"/>
            <a:ext cx="199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accent1"/>
                </a:solidFill>
              </a:rPr>
              <a:t>Gaussian</a:t>
            </a:r>
            <a:r>
              <a:rPr lang="nl-BE" dirty="0">
                <a:solidFill>
                  <a:schemeClr val="accent1"/>
                </a:solidFill>
              </a:rPr>
              <a:t> </a:t>
            </a:r>
            <a:r>
              <a:rPr lang="nl-BE" dirty="0" err="1">
                <a:solidFill>
                  <a:schemeClr val="accent1"/>
                </a:solidFill>
              </a:rPr>
              <a:t>kernel</a:t>
            </a:r>
            <a:endParaRPr lang="nl-B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08405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B0B28D21-E30D-4989-80D9-6BE52FF0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BB41EBA-E529-4469-8E44-711E20375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CB34EF-DA99-46B4-9CE9-B4AF9D58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3: </a:t>
            </a:r>
            <a:r>
              <a:rPr lang="nl-BE" dirty="0" err="1"/>
              <a:t>Edge</a:t>
            </a:r>
            <a:r>
              <a:rPr lang="nl-BE" dirty="0"/>
              <a:t> </a:t>
            </a:r>
            <a:r>
              <a:rPr lang="nl-BE" dirty="0" err="1"/>
              <a:t>detection</a:t>
            </a:r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F9C05514-92B8-47A7-8D3F-AC911FB18226}"/>
              </a:ext>
            </a:extLst>
          </p:cNvPr>
          <p:cNvSpPr txBox="1">
            <a:spLocks/>
          </p:cNvSpPr>
          <p:nvPr/>
        </p:nvSpPr>
        <p:spPr>
          <a:xfrm>
            <a:off x="3311372" y="2907108"/>
            <a:ext cx="1207362" cy="123917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Arial"/>
              <a:buNone/>
            </a:pPr>
            <a:r>
              <a:rPr lang="nl-BE" sz="8000" dirty="0">
                <a:solidFill>
                  <a:schemeClr val="accent1"/>
                </a:solidFill>
              </a:rPr>
              <a:t>*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1FB05A1-EAD1-4D67-BDBD-74D4C0C6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" t="4363" b="1870"/>
          <a:stretch/>
        </p:blipFill>
        <p:spPr>
          <a:xfrm>
            <a:off x="304004" y="2348555"/>
            <a:ext cx="2849224" cy="200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44830B3F-DD5C-42CA-B8E8-B4C1B2350250}"/>
              </a:ext>
            </a:extLst>
          </p:cNvPr>
          <p:cNvSpPr txBox="1">
            <a:spLocks/>
          </p:cNvSpPr>
          <p:nvPr/>
        </p:nvSpPr>
        <p:spPr>
          <a:xfrm>
            <a:off x="7069587" y="2800868"/>
            <a:ext cx="1207362" cy="123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Font typeface="Corbel" pitchFamily="34" charset="0"/>
              <a:buNone/>
            </a:pPr>
            <a:r>
              <a:rPr lang="nl-BE" sz="8000" dirty="0"/>
              <a:t>=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2DE53FBA-0D00-4404-A2B8-97DD14C4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052" y="1913471"/>
            <a:ext cx="3965666" cy="2871926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D3036A8-4156-441A-8EAF-8F44EACC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76" y="2829151"/>
            <a:ext cx="1968210" cy="11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2E054F78-EDD7-4A0B-92B8-442769282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D881BE1-9C7B-48D9-A59E-1E04DE2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1EABDE4-A397-45E5-A930-33F1DAE0E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Problem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convolutions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9FAA938-391C-4581-8750-6B9A6791E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" t="69400" r="83297" b="-311"/>
          <a:stretch/>
        </p:blipFill>
        <p:spPr>
          <a:xfrm>
            <a:off x="1510278" y="1884657"/>
            <a:ext cx="2377798" cy="330249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22EC8A7-6009-4BB5-A2E4-87D45E2D0445}"/>
              </a:ext>
            </a:extLst>
          </p:cNvPr>
          <p:cNvSpPr/>
          <p:nvPr/>
        </p:nvSpPr>
        <p:spPr>
          <a:xfrm>
            <a:off x="1367139" y="1829395"/>
            <a:ext cx="467139" cy="3413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: rechts 8">
            <a:extLst>
              <a:ext uri="{FF2B5EF4-FFF2-40B4-BE49-F238E27FC236}">
                <a16:creationId xmlns:a16="http://schemas.microsoft.com/office/drawing/2014/main" id="{2E161F07-A5A7-4193-B809-075A256D6919}"/>
              </a:ext>
            </a:extLst>
          </p:cNvPr>
          <p:cNvSpPr/>
          <p:nvPr/>
        </p:nvSpPr>
        <p:spPr>
          <a:xfrm>
            <a:off x="4641574" y="3193003"/>
            <a:ext cx="3101008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err="1"/>
              <a:t>Remove_boundary</a:t>
            </a:r>
            <a:r>
              <a:rPr lang="nl-BE" dirty="0"/>
              <a:t>()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F24DEF80-D15A-4A64-8CD2-EE526FA0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" t="69399" r="83297" b="981"/>
          <a:stretch/>
        </p:blipFill>
        <p:spPr>
          <a:xfrm>
            <a:off x="8623124" y="1884656"/>
            <a:ext cx="2201737" cy="316442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0F3741D-4843-4E68-93BB-3FFFDCC37DF8}"/>
              </a:ext>
            </a:extLst>
          </p:cNvPr>
          <p:cNvSpPr txBox="1"/>
          <p:nvPr/>
        </p:nvSpPr>
        <p:spPr>
          <a:xfrm>
            <a:off x="8623123" y="1812568"/>
            <a:ext cx="220173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</a:t>
            </a:r>
          </a:p>
          <a:p>
            <a:r>
              <a:rPr lang="nl-BE" sz="1900" dirty="0">
                <a:solidFill>
                  <a:schemeClr val="bg1"/>
                </a:solidFill>
              </a:rPr>
              <a:t>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3888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3F1D4DE9-F97A-407F-ADB3-38A54B0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33600" y="6210000"/>
            <a:ext cx="4993200" cy="648000"/>
          </a:xfrm>
        </p:spPr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531EA19-FCCE-4C0A-BFE6-28C99389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C9D503D-D4F0-4FBC-8833-4B901B231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r>
              <a:rPr lang="nl-BE" dirty="0"/>
              <a:t>Step 4: </a:t>
            </a:r>
            <a:r>
              <a:rPr lang="nl-BE" dirty="0" err="1"/>
              <a:t>Thresholding</a:t>
            </a:r>
            <a:r>
              <a:rPr lang="nl-BE" dirty="0"/>
              <a:t> </a:t>
            </a:r>
            <a:r>
              <a:rPr lang="nl-BE" dirty="0" err="1"/>
              <a:t>edge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4496343-F588-4D02-B4ED-DD9E929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906" y="1076324"/>
            <a:ext cx="6937388" cy="489471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4029D2F-7671-455D-AAD4-E8DDA045253E}"/>
              </a:ext>
            </a:extLst>
          </p:cNvPr>
          <p:cNvSpPr txBox="1"/>
          <p:nvPr/>
        </p:nvSpPr>
        <p:spPr>
          <a:xfrm>
            <a:off x="0" y="562240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err="1"/>
              <a:t>Notice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white</a:t>
            </a:r>
            <a:r>
              <a:rPr lang="nl-BE" dirty="0"/>
              <a:t> border</a:t>
            </a:r>
          </a:p>
        </p:txBody>
      </p:sp>
    </p:spTree>
    <p:extLst>
      <p:ext uri="{BB962C8B-B14F-4D97-AF65-F5344CB8AC3E}">
        <p14:creationId xmlns:p14="http://schemas.microsoft.com/office/powerpoint/2010/main" val="3172078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401D0181-894C-46D6-B45F-0EC7C883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CC6453D9-D117-4121-90B5-9F0C1F84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05A5AD1-5952-4980-83BC-E3C8A0F2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5: </a:t>
            </a:r>
            <a:r>
              <a:rPr lang="nl-BE" dirty="0" err="1"/>
              <a:t>Grouping</a:t>
            </a:r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F64B494-0D8E-491E-9F4F-779AC1DE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00" y="1155837"/>
            <a:ext cx="6926674" cy="48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1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6AFD4C73-2E3D-4960-913C-4485A170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119D462-8026-47F0-A2BB-E19B54FD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964D1AB-848E-444F-9979-8882D4AD682A}"/>
              </a:ext>
            </a:extLst>
          </p:cNvPr>
          <p:cNvSpPr txBox="1"/>
          <p:nvPr/>
        </p:nvSpPr>
        <p:spPr>
          <a:xfrm>
            <a:off x="96606" y="110413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pixel: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pixel is black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Count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same</a:t>
            </a:r>
            <a:r>
              <a:rPr lang="nl-BE" dirty="0">
                <a:solidFill>
                  <a:srgbClr val="1D8DB0"/>
                </a:solidFill>
              </a:rPr>
              <a:t> pixels </a:t>
            </a:r>
            <a:r>
              <a:rPr lang="nl-BE" dirty="0" err="1">
                <a:solidFill>
                  <a:srgbClr val="1D8DB0"/>
                </a:solidFill>
              </a:rPr>
              <a:t>values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that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amount</a:t>
            </a:r>
            <a:r>
              <a:rPr lang="nl-BE" dirty="0">
                <a:solidFill>
                  <a:srgbClr val="1D8DB0"/>
                </a:solidFill>
              </a:rPr>
              <a:t> of pixels is big </a:t>
            </a:r>
            <a:r>
              <a:rPr lang="nl-BE" dirty="0" err="1">
                <a:solidFill>
                  <a:srgbClr val="1D8DB0"/>
                </a:solidFill>
              </a:rPr>
              <a:t>enough</a:t>
            </a:r>
            <a:endParaRPr lang="nl-BE" dirty="0">
              <a:solidFill>
                <a:srgbClr val="1D8DB0"/>
              </a:solidFill>
            </a:endParaRP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Search </a:t>
            </a:r>
            <a:r>
              <a:rPr lang="nl-BE" dirty="0" err="1">
                <a:solidFill>
                  <a:srgbClr val="1D8DB0"/>
                </a:solidFill>
              </a:rPr>
              <a:t>for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grid</a:t>
            </a:r>
            <a:br>
              <a:rPr lang="nl-BE" dirty="0">
                <a:solidFill>
                  <a:srgbClr val="1D8DB0"/>
                </a:solidFill>
              </a:rPr>
            </a:br>
            <a:r>
              <a:rPr lang="nl-BE" dirty="0">
                <a:solidFill>
                  <a:srgbClr val="1D8DB0"/>
                </a:solidFill>
              </a:rPr>
              <a:t>(No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found? -&gt; </a:t>
            </a:r>
            <a:r>
              <a:rPr lang="nl-BE" dirty="0" err="1">
                <a:solidFill>
                  <a:srgbClr val="1D8DB0"/>
                </a:solidFill>
              </a:rPr>
              <a:t>assign</a:t>
            </a:r>
            <a:r>
              <a:rPr lang="nl-BE" dirty="0">
                <a:solidFill>
                  <a:srgbClr val="1D8DB0"/>
                </a:solidFill>
              </a:rPr>
              <a:t> new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in matrix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40558682-A00F-470B-B56B-AA6DA11E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48" y="111980"/>
            <a:ext cx="3431895" cy="33170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F6CC695-79E2-4422-A5FC-6A13173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74" y="2370308"/>
            <a:ext cx="3533677" cy="34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940A3353-130C-447A-BC10-D4B78391B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660AE3D-0EDD-419E-A421-BBB31D06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AFE5F6-162E-451C-9344-6AF17F84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6: </a:t>
            </a:r>
            <a:r>
              <a:rPr lang="nl-BE" dirty="0" err="1"/>
              <a:t>Regrouping</a:t>
            </a:r>
            <a:endParaRPr lang="nl-BE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F694BCA-EF27-4F7E-891A-55A284D99275}"/>
              </a:ext>
            </a:extLst>
          </p:cNvPr>
          <p:cNvSpPr txBox="1"/>
          <p:nvPr/>
        </p:nvSpPr>
        <p:spPr>
          <a:xfrm>
            <a:off x="574800" y="1152405"/>
            <a:ext cx="5707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70000"/>
            <a:r>
              <a:rPr lang="nl-BE" dirty="0">
                <a:solidFill>
                  <a:srgbClr val="1D8DB0"/>
                </a:solidFill>
              </a:rPr>
              <a:t>Loop </a:t>
            </a:r>
            <a:r>
              <a:rPr lang="nl-BE" dirty="0" err="1">
                <a:solidFill>
                  <a:srgbClr val="1D8DB0"/>
                </a:solidFill>
              </a:rPr>
              <a:t>through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every</a:t>
            </a:r>
            <a:r>
              <a:rPr lang="nl-BE" dirty="0">
                <a:solidFill>
                  <a:srgbClr val="1D8DB0"/>
                </a:solidFill>
              </a:rPr>
              <a:t> pixel (right-top </a:t>
            </a:r>
            <a:r>
              <a:rPr lang="nl-BE" dirty="0" err="1">
                <a:solidFill>
                  <a:srgbClr val="1D8DB0"/>
                </a:solidFill>
              </a:rPr>
              <a:t>to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left-bottom</a:t>
            </a:r>
            <a:r>
              <a:rPr lang="nl-BE" dirty="0">
                <a:solidFill>
                  <a:srgbClr val="1D8DB0"/>
                </a:solidFill>
              </a:rPr>
              <a:t>)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not</a:t>
            </a:r>
            <a:r>
              <a:rPr lang="nl-BE" dirty="0">
                <a:solidFill>
                  <a:srgbClr val="1D8DB0"/>
                </a:solidFill>
              </a:rPr>
              <a:t> 0.</a:t>
            </a:r>
          </a:p>
          <a:p>
            <a:pPr marL="342900" indent="-342900" defTabSz="270000">
              <a:buAutoNum type="arabicParenR"/>
            </a:pPr>
            <a:r>
              <a:rPr lang="nl-BE" dirty="0">
                <a:solidFill>
                  <a:srgbClr val="1D8DB0"/>
                </a:solidFill>
              </a:rPr>
              <a:t>Check </a:t>
            </a:r>
            <a:r>
              <a:rPr lang="nl-BE" dirty="0" err="1">
                <a:solidFill>
                  <a:srgbClr val="1D8DB0"/>
                </a:solidFill>
              </a:rPr>
              <a:t>if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there</a:t>
            </a:r>
            <a:r>
              <a:rPr lang="nl-BE" dirty="0">
                <a:solidFill>
                  <a:srgbClr val="1D8DB0"/>
                </a:solidFill>
              </a:rPr>
              <a:t> is </a:t>
            </a:r>
            <a:r>
              <a:rPr lang="nl-BE" dirty="0" err="1">
                <a:solidFill>
                  <a:srgbClr val="1D8DB0"/>
                </a:solidFill>
              </a:rPr>
              <a:t>another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in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X-pixels below </a:t>
            </a:r>
            <a:r>
              <a:rPr lang="nl-BE" dirty="0" err="1">
                <a:solidFill>
                  <a:srgbClr val="1D8DB0"/>
                </a:solidFill>
              </a:rPr>
              <a:t>this</a:t>
            </a:r>
            <a:r>
              <a:rPr lang="nl-BE" dirty="0">
                <a:solidFill>
                  <a:srgbClr val="1D8DB0"/>
                </a:solidFill>
              </a:rPr>
              <a:t> pixel.</a:t>
            </a:r>
          </a:p>
          <a:p>
            <a:pPr marL="342900" indent="-342900" defTabSz="270000">
              <a:buAutoNum type="arabicParenR"/>
            </a:pPr>
            <a:r>
              <a:rPr lang="nl-BE" dirty="0" err="1">
                <a:solidFill>
                  <a:srgbClr val="1D8DB0"/>
                </a:solidFill>
              </a:rPr>
              <a:t>Replace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 of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bottom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with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the</a:t>
            </a:r>
            <a:r>
              <a:rPr lang="nl-BE" dirty="0">
                <a:solidFill>
                  <a:srgbClr val="1D8DB0"/>
                </a:solidFill>
              </a:rPr>
              <a:t> top </a:t>
            </a:r>
            <a:r>
              <a:rPr lang="nl-BE" dirty="0" err="1">
                <a:solidFill>
                  <a:srgbClr val="1D8DB0"/>
                </a:solidFill>
              </a:rPr>
              <a:t>group</a:t>
            </a:r>
            <a:r>
              <a:rPr lang="nl-BE" dirty="0">
                <a:solidFill>
                  <a:srgbClr val="1D8DB0"/>
                </a:solidFill>
              </a:rPr>
              <a:t> </a:t>
            </a:r>
            <a:r>
              <a:rPr lang="nl-BE" dirty="0" err="1">
                <a:solidFill>
                  <a:srgbClr val="1D8DB0"/>
                </a:solidFill>
              </a:rPr>
              <a:t>number</a:t>
            </a:r>
            <a:r>
              <a:rPr lang="nl-BE" dirty="0">
                <a:solidFill>
                  <a:srgbClr val="1D8DB0"/>
                </a:solidFill>
              </a:rPr>
              <a:t>.</a:t>
            </a:r>
          </a:p>
          <a:p>
            <a:pPr marL="342900" indent="-342900" defTabSz="270000">
              <a:buAutoNum type="arabicParenR"/>
            </a:pPr>
            <a:endParaRPr lang="nl-BE" dirty="0">
              <a:solidFill>
                <a:srgbClr val="1D8DB0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2FA5E8C-680D-422C-9ED6-5C130DB9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94" y="1775791"/>
            <a:ext cx="6284706" cy="44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D01A0DAA-524B-4364-A64B-EC31286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6AF15F1-9093-47DB-89DE-E021EE9F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0168A91-F8FB-4EFC-8406-5227BA0F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Step 7: </a:t>
            </a:r>
            <a:r>
              <a:rPr lang="nl-BE" dirty="0" err="1"/>
              <a:t>Drawing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boxes</a:t>
            </a:r>
            <a:r>
              <a:rPr lang="nl-BE" dirty="0"/>
              <a:t>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D1A3AA2-7AC4-41D6-B44A-03B9CE20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87" y="1102045"/>
            <a:ext cx="6573589" cy="5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2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340702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3CD3AE-35A7-604D-8506-B0BD4A8CC29E}"/>
              </a:ext>
            </a:extLst>
          </p:cNvPr>
          <p:cNvGrpSpPr/>
          <p:nvPr/>
        </p:nvGrpSpPr>
        <p:grpSpPr>
          <a:xfrm>
            <a:off x="6240318" y="298403"/>
            <a:ext cx="4605354" cy="2461112"/>
            <a:chOff x="6240318" y="298403"/>
            <a:chExt cx="4605354" cy="24611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CDB37A-19E9-484D-91BE-8F75A104F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0318" y="298403"/>
              <a:ext cx="3533074" cy="23697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1A3912-BAD1-4043-8CBA-70DD45FEB0D7}"/>
                </a:ext>
              </a:extLst>
            </p:cNvPr>
            <p:cNvSpPr txBox="1"/>
            <p:nvPr/>
          </p:nvSpPr>
          <p:spPr>
            <a:xfrm>
              <a:off x="7888716" y="2528683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Freshplaza</a:t>
              </a:r>
              <a:r>
                <a:rPr lang="en-US" sz="900" dirty="0"/>
                <a:t> </a:t>
              </a:r>
              <a:r>
                <a:rPr lang="en-US" sz="900" baseline="30000" dirty="0"/>
                <a:t>4</a:t>
              </a:r>
              <a:endParaRPr lang="en-US" sz="9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4DC6DF-B261-664D-A077-1CC035063025}"/>
              </a:ext>
            </a:extLst>
          </p:cNvPr>
          <p:cNvGrpSpPr/>
          <p:nvPr/>
        </p:nvGrpSpPr>
        <p:grpSpPr>
          <a:xfrm>
            <a:off x="7888716" y="3228083"/>
            <a:ext cx="3992293" cy="2285586"/>
            <a:chOff x="7888716" y="3228083"/>
            <a:chExt cx="3992293" cy="2285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F5E7D2B-1BCC-A248-8D7E-5935FD265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8716" y="3228083"/>
              <a:ext cx="2711941" cy="203395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72E578-4770-2A41-A5D6-64FF2ED21BC2}"/>
                </a:ext>
              </a:extLst>
            </p:cNvPr>
            <p:cNvSpPr txBox="1"/>
            <p:nvPr/>
          </p:nvSpPr>
          <p:spPr>
            <a:xfrm>
              <a:off x="8924053" y="5282837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Medium </a:t>
              </a:r>
              <a:r>
                <a:rPr lang="en-US" sz="900" baseline="30000" dirty="0"/>
                <a:t>5</a:t>
              </a:r>
              <a:endParaRPr lang="en-US" sz="900" dirty="0"/>
            </a:p>
          </p:txBody>
        </p:sp>
      </p:grpSp>
      <p:sp>
        <p:nvSpPr>
          <p:cNvPr id="14" name="Text Box 1">
            <a:extLst>
              <a:ext uri="{FF2B5EF4-FFF2-40B4-BE49-F238E27FC236}">
                <a16:creationId xmlns:a16="http://schemas.microsoft.com/office/drawing/2014/main" id="{2A859575-C4B5-4742-AA9F-5D976D03465C}"/>
              </a:ext>
            </a:extLst>
          </p:cNvPr>
          <p:cNvSpPr txBox="1"/>
          <p:nvPr/>
        </p:nvSpPr>
        <p:spPr>
          <a:xfrm>
            <a:off x="576000" y="5729761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Preis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für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Kanzi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erzielt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2F4D5D"/>
                </a:solidFill>
                <a:latin typeface="+mj-lt"/>
              </a:rPr>
              <a:t>Rekordhöhe</a:t>
            </a:r>
            <a:r>
              <a:rPr lang="en-US" sz="900" dirty="0">
                <a:solidFill>
                  <a:srgbClr val="2F4D5D"/>
                </a:solidFill>
                <a:latin typeface="+mj-lt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(06/03/18). Retrieved (15/12/2018),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www.freshplaza.de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  <a:r>
              <a:rPr lang="en-US" sz="900" dirty="0" err="1">
                <a:solidFill>
                  <a:srgbClr val="2F4D5D"/>
                </a:solidFill>
              </a:rPr>
              <a:t>artikel</a:t>
            </a:r>
            <a:r>
              <a:rPr lang="en-US" sz="900" dirty="0">
                <a:solidFill>
                  <a:srgbClr val="2F4D5D"/>
                </a:solidFill>
              </a:rPr>
              <a:t>/5015819/</a:t>
            </a:r>
            <a:r>
              <a:rPr lang="en-US" sz="900" dirty="0" err="1">
                <a:solidFill>
                  <a:srgbClr val="2F4D5D"/>
                </a:solidFill>
              </a:rPr>
              <a:t>preis-fuer-kanzi-erzielt-rekordhoehe</a:t>
            </a:r>
            <a:r>
              <a:rPr lang="en-US" sz="900" dirty="0">
                <a:solidFill>
                  <a:srgbClr val="2F4D5D"/>
                </a:solidFill>
              </a:rPr>
              <a:t>/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2D71294D-0917-8A44-8E6F-E879EE523212}"/>
              </a:ext>
            </a:extLst>
          </p:cNvPr>
          <p:cNvSpPr txBox="1"/>
          <p:nvPr/>
        </p:nvSpPr>
        <p:spPr>
          <a:xfrm>
            <a:off x="576000" y="5952780"/>
            <a:ext cx="8475914" cy="25806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sz="900" dirty="0">
                <a:solidFill>
                  <a:srgbClr val="2F4D5D"/>
                </a:solidFill>
              </a:rPr>
              <a:t>Solving the Box Selection Algorithm </a:t>
            </a:r>
            <a:r>
              <a:rPr lang="en-US" sz="900" dirty="0">
                <a:solidFill>
                  <a:srgbClr val="2F4D5D"/>
                </a:solidFill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(01/07/16). Retrieved (14/12/2018), from</a:t>
            </a:r>
            <a:r>
              <a:rPr lang="en-US" sz="900" dirty="0">
                <a:solidFill>
                  <a:srgbClr val="2F4D5D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https://</a:t>
            </a:r>
            <a:r>
              <a:rPr lang="en-US" sz="900" dirty="0" err="1">
                <a:solidFill>
                  <a:srgbClr val="2F4D5D"/>
                </a:solidFill>
              </a:rPr>
              <a:t>medium.com</a:t>
            </a:r>
            <a:r>
              <a:rPr lang="en-US" sz="900" dirty="0">
                <a:solidFill>
                  <a:srgbClr val="2F4D5D"/>
                </a:solidFill>
              </a:rPr>
              <a:t>/the-chain/solving-the-box-selection-algorithm-8695df087a4</a:t>
            </a:r>
          </a:p>
          <a:p>
            <a:endParaRPr lang="en-US" sz="900" dirty="0">
              <a:solidFill>
                <a:srgbClr val="2F4D5D"/>
              </a:solidFill>
            </a:endParaRPr>
          </a:p>
          <a:p>
            <a:endParaRPr lang="en-US" sz="900" dirty="0">
              <a:solidFill>
                <a:srgbClr val="2F4D5D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B6E58-9210-1D44-8BFA-95471033B556}"/>
              </a:ext>
            </a:extLst>
          </p:cNvPr>
          <p:cNvSpPr/>
          <p:nvPr/>
        </p:nvSpPr>
        <p:spPr>
          <a:xfrm>
            <a:off x="4303105" y="3244334"/>
            <a:ext cx="20120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Solving the Box Selection Algorithm</a:t>
            </a:r>
            <a:endParaRPr lang="en-US" sz="900" i="0" u="none" strike="noStrike" dirty="0"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D8A2A-C662-9D45-955C-0B6B1B9637E6}"/>
              </a:ext>
            </a:extLst>
          </p:cNvPr>
          <p:cNvSpPr txBox="1"/>
          <p:nvPr/>
        </p:nvSpPr>
        <p:spPr>
          <a:xfrm>
            <a:off x="841359" y="165973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Engineering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Counting uniform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object packaging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888535-BE36-1447-A24D-8AA25970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C646-2BDB-B34C-872A-12942177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7742B-6FE4-D649-B674-80697925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569E-65A9-204B-B6F5-8671DD3C4B49}"/>
              </a:ext>
            </a:extLst>
          </p:cNvPr>
          <p:cNvSpPr txBox="1"/>
          <p:nvPr/>
        </p:nvSpPr>
        <p:spPr>
          <a:xfrm>
            <a:off x="841359" y="1659738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Starting where we left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objects out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them from large to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Fill the given basket as efficient as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2049" name="Picture 1" descr="page41image57336144">
            <a:extLst>
              <a:ext uri="{FF2B5EF4-FFF2-40B4-BE49-F238E27FC236}">
                <a16:creationId xmlns:a16="http://schemas.microsoft.com/office/drawing/2014/main" id="{F689EB93-5CE6-874F-8965-2293823A7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4" t="27011" r="7909" b="10272"/>
          <a:stretch/>
        </p:blipFill>
        <p:spPr bwMode="auto">
          <a:xfrm>
            <a:off x="6874329" y="1659738"/>
            <a:ext cx="4152471" cy="294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32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66876-A488-544D-B3CE-BF29D873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4DF15-0BEE-EC4D-A690-24AF2892A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2A9D6-E9B8-9543-AA19-E6C5187D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F595D-6FF3-8F4A-8A6D-E537DA65C891}"/>
              </a:ext>
            </a:extLst>
          </p:cNvPr>
          <p:cNvSpPr txBox="1"/>
          <p:nvPr/>
        </p:nvSpPr>
        <p:spPr>
          <a:xfrm>
            <a:off x="769372" y="169408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counting using 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 at ESAT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8863331-63FD-C447-977D-0386FD4716A4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(02/02/18). Retrieved (22/11/2018),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https://</a:t>
            </a:r>
            <a:r>
              <a:rPr lang="en-US" sz="900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devisionx.com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3619E7-ED86-484F-902D-E70052E6E898}"/>
              </a:ext>
            </a:extLst>
          </p:cNvPr>
          <p:cNvGrpSpPr/>
          <p:nvPr/>
        </p:nvGrpSpPr>
        <p:grpSpPr>
          <a:xfrm>
            <a:off x="5722777" y="1359036"/>
            <a:ext cx="6651311" cy="3731532"/>
            <a:chOff x="5722777" y="1359036"/>
            <a:chExt cx="6651311" cy="37315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997718-B8DD-724B-8EF3-ED46CC6D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2777" y="1359036"/>
              <a:ext cx="5614845" cy="37315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36171-44BC-694F-8376-11181218400B}"/>
                </a:ext>
              </a:extLst>
            </p:cNvPr>
            <p:cNvSpPr txBox="1"/>
            <p:nvPr/>
          </p:nvSpPr>
          <p:spPr>
            <a:xfrm>
              <a:off x="9417132" y="4828958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</a:t>
              </a:r>
              <a:r>
                <a:rPr lang="en-US" sz="900" dirty="0" err="1"/>
                <a:t>DevisionX</a:t>
              </a:r>
              <a:r>
                <a:rPr lang="en-US" sz="900" dirty="0"/>
                <a:t> </a:t>
              </a:r>
              <a:r>
                <a:rPr lang="en-US" sz="900" baseline="30000" dirty="0"/>
                <a:t>1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44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3C347-9AD3-9747-A5F3-EE0F8B9D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FBE8-914E-5C45-856D-FCF3162A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12DB08-02B2-BF4B-931B-0D5659B9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3073" name="Picture 1" descr="page20image57193888">
            <a:extLst>
              <a:ext uri="{FF2B5EF4-FFF2-40B4-BE49-F238E27FC236}">
                <a16:creationId xmlns:a16="http://schemas.microsoft.com/office/drawing/2014/main" id="{06995D94-BD16-724D-AD15-87A1F40C4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77"/>
          <a:stretch/>
        </p:blipFill>
        <p:spPr bwMode="auto">
          <a:xfrm>
            <a:off x="7583143" y="1659738"/>
            <a:ext cx="1894114" cy="40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E3F7E-2D49-2D4A-8701-34CAE7BE197A}"/>
              </a:ext>
            </a:extLst>
          </p:cNvPr>
          <p:cNvSpPr txBox="1"/>
          <p:nvPr/>
        </p:nvSpPr>
        <p:spPr>
          <a:xfrm>
            <a:off x="841359" y="165973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0529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863A0-334C-9E4E-9A14-077A47E5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E097A-F18D-FC40-911F-7613F82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278CAD-1BFA-7942-9241-03449832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87D13A-E527-2245-9828-7E6D6338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99" y="1789400"/>
            <a:ext cx="3949700" cy="298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29B02D-AA05-5644-893F-EE7758DFBDD6}"/>
              </a:ext>
            </a:extLst>
          </p:cNvPr>
          <p:cNvSpPr txBox="1"/>
          <p:nvPr/>
        </p:nvSpPr>
        <p:spPr>
          <a:xfrm>
            <a:off x="841359" y="165973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466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542EF-7A1F-ED40-9F1B-000360A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BE41D-90C5-FC43-8242-43044C7A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13EA8-1F7C-1949-9D12-3F06ABE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Application</a:t>
            </a:r>
          </a:p>
        </p:txBody>
      </p:sp>
      <p:pic>
        <p:nvPicPr>
          <p:cNvPr id="5" name="Picture 1" descr="page20image57193888">
            <a:extLst>
              <a:ext uri="{FF2B5EF4-FFF2-40B4-BE49-F238E27FC236}">
                <a16:creationId xmlns:a16="http://schemas.microsoft.com/office/drawing/2014/main" id="{7F4E0BCD-2942-A644-9662-413C33E14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85" y="1359036"/>
            <a:ext cx="6626302" cy="3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F0DBB5-0822-FB40-86DB-095A875D519B}"/>
              </a:ext>
            </a:extLst>
          </p:cNvPr>
          <p:cNvSpPr txBox="1"/>
          <p:nvPr/>
        </p:nvSpPr>
        <p:spPr>
          <a:xfrm>
            <a:off x="841359" y="1659738"/>
            <a:ext cx="5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4576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04271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Flaws</a:t>
            </a:r>
          </a:p>
        </p:txBody>
      </p:sp>
    </p:spTree>
    <p:extLst>
      <p:ext uri="{BB962C8B-B14F-4D97-AF65-F5344CB8AC3E}">
        <p14:creationId xmlns:p14="http://schemas.microsoft.com/office/powerpoint/2010/main" val="2561357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867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GUI</a:t>
            </a:r>
          </a:p>
        </p:txBody>
      </p:sp>
    </p:spTree>
    <p:extLst>
      <p:ext uri="{BB962C8B-B14F-4D97-AF65-F5344CB8AC3E}">
        <p14:creationId xmlns:p14="http://schemas.microsoft.com/office/powerpoint/2010/main" val="863473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599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Conclusion</a:t>
            </a:r>
          </a:p>
        </p:txBody>
      </p:sp>
    </p:spTree>
    <p:extLst>
      <p:ext uri="{BB962C8B-B14F-4D97-AF65-F5344CB8AC3E}">
        <p14:creationId xmlns:p14="http://schemas.microsoft.com/office/powerpoint/2010/main" val="245685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4211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Problem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D060A3-52FD-8D40-A3A9-A11F3B81292B}"/>
              </a:ext>
            </a:extLst>
          </p:cNvPr>
          <p:cNvSpPr txBox="1"/>
          <p:nvPr/>
        </p:nvSpPr>
        <p:spPr>
          <a:xfrm>
            <a:off x="769372" y="1694088"/>
            <a:ext cx="5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inspection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Objects of uniform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5" name="Picture 1" descr="page1image27076352">
            <a:extLst>
              <a:ext uri="{FF2B5EF4-FFF2-40B4-BE49-F238E27FC236}">
                <a16:creationId xmlns:a16="http://schemas.microsoft.com/office/drawing/2014/main" id="{48B08485-6732-314E-A8C1-DDBCFDC31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9650" r="8608" b="13471"/>
          <a:stretch/>
        </p:blipFill>
        <p:spPr bwMode="auto">
          <a:xfrm>
            <a:off x="7192006" y="1140799"/>
            <a:ext cx="3834794" cy="295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A44B297A-23EF-0D48-8D45-A54A5583C736}"/>
              </a:ext>
            </a:extLst>
          </p:cNvPr>
          <p:cNvSpPr txBox="1"/>
          <p:nvPr/>
        </p:nvSpPr>
        <p:spPr>
          <a:xfrm>
            <a:off x="900000" y="5892821"/>
            <a:ext cx="7403534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Opgaveblad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P&amp;0 3: </a:t>
            </a:r>
            <a:r>
              <a:rPr lang="en-US" sz="900" i="1" dirty="0" err="1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en-US" sz="900" dirty="0" err="1"/>
              <a:t>utomatisch</a:t>
            </a:r>
            <a:r>
              <a:rPr lang="en-US" sz="900" dirty="0"/>
              <a:t> </a:t>
            </a:r>
            <a:r>
              <a:rPr lang="en-US" sz="900" dirty="0" err="1"/>
              <a:t>tellen</a:t>
            </a:r>
            <a:r>
              <a:rPr lang="en-US" sz="900" dirty="0"/>
              <a:t> van </a:t>
            </a:r>
            <a:r>
              <a:rPr lang="en-US" sz="900" dirty="0" err="1"/>
              <a:t>voorwerpen</a:t>
            </a:r>
            <a:r>
              <a:rPr lang="en-US" sz="900" dirty="0"/>
              <a:t> in </a:t>
            </a:r>
            <a:r>
              <a:rPr lang="en-US" sz="900" dirty="0" err="1"/>
              <a:t>een</a:t>
            </a:r>
            <a:r>
              <a:rPr lang="en-US" sz="900" dirty="0"/>
              <a:t> </a:t>
            </a:r>
            <a:r>
              <a:rPr lang="en-US" sz="900" dirty="0" err="1"/>
              <a:t>beeld</a:t>
            </a:r>
            <a:r>
              <a:rPr lang="en-US" sz="900" dirty="0"/>
              <a:t> 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B0706-0413-6448-B57A-F772A8BFB3E4}"/>
              </a:ext>
            </a:extLst>
          </p:cNvPr>
          <p:cNvSpPr txBox="1"/>
          <p:nvPr/>
        </p:nvSpPr>
        <p:spPr>
          <a:xfrm>
            <a:off x="9761517" y="4223316"/>
            <a:ext cx="29569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Retrieved from Toledo </a:t>
            </a:r>
            <a:r>
              <a:rPr lang="en-US" sz="900" baseline="30000" dirty="0"/>
              <a:t>2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7013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D965C-2ACA-A24A-BE66-7259E441D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3156"/>
            <a:ext cx="11041200" cy="49028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 action="ppaction://hlinksldjump"/>
              </a:rPr>
              <a:t>Introduction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 action="ppaction://hlinksldjump"/>
              </a:rPr>
              <a:t>Problem description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 action="ppaction://hlinksldjump"/>
              </a:rPr>
              <a:t>Hardware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 action="ppaction://hlinksldjump"/>
              </a:rPr>
              <a:t>Software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6" action="ppaction://hlinksldjump"/>
              </a:rPr>
              <a:t>Depth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7" action="ppaction://hlinksldjump"/>
              </a:rPr>
              <a:t>Overlap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hlinkClick r:id="rId8" action="ppaction://hlinksldjump"/>
              </a:rPr>
              <a:t>Colour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 action="ppaction://hlinksldjump"/>
              </a:rPr>
              <a:t>Application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 action="ppaction://hlinksldjump"/>
              </a:rPr>
              <a:t>Flaws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1" action="ppaction://hlinksldjump"/>
              </a:rPr>
              <a:t>GUI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2" action="ppaction://hlinksldjump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22E89-8866-D84F-94F7-2CF6F172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2658-802E-D746-AC64-688F43BE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E87871-B653-5644-9005-CEF13E8E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8399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639AED-3FD6-9444-B931-88A8180F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1EC8A-ED93-8F42-B9A6-06FC978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48BE3E-55E8-2E4E-B692-7313D084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0C75D-0430-2D4E-8130-ED7136CF3CF1}"/>
              </a:ext>
            </a:extLst>
          </p:cNvPr>
          <p:cNvSpPr txBox="1"/>
          <p:nvPr/>
        </p:nvSpPr>
        <p:spPr>
          <a:xfrm>
            <a:off x="769372" y="1579512"/>
            <a:ext cx="5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43B24-F64A-4845-81E9-D0BD3DBD9615}"/>
              </a:ext>
            </a:extLst>
          </p:cNvPr>
          <p:cNvSpPr txBox="1"/>
          <p:nvPr/>
        </p:nvSpPr>
        <p:spPr>
          <a:xfrm>
            <a:off x="8666767" y="3134908"/>
            <a:ext cx="150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FOTO BOX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74005BF-644F-AA43-83D5-6769ACB76BF8}"/>
              </a:ext>
            </a:extLst>
          </p:cNvPr>
          <p:cNvSpPr txBox="1"/>
          <p:nvPr/>
        </p:nvSpPr>
        <p:spPr>
          <a:xfrm>
            <a:off x="818386" y="5929722"/>
            <a:ext cx="9057805" cy="31305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900" i="1" baseline="300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 </a:t>
            </a:r>
            <a:r>
              <a:rPr lang="en-US" sz="900" i="1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Why  you  should  integrate  machine  vision  in  your  production  process?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(07/07/14). Retrieved (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</a:t>
            </a: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/12/2018), from</a:t>
            </a:r>
            <a:r>
              <a:rPr lang="en-US" sz="900" dirty="0">
                <a:solidFill>
                  <a:srgbClr val="2F4D5D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2F4D5D"/>
                </a:solidFill>
              </a:rPr>
              <a:t>http://</a:t>
            </a:r>
            <a:r>
              <a:rPr lang="en-US" sz="900" dirty="0" err="1">
                <a:solidFill>
                  <a:srgbClr val="2F4D5D"/>
                </a:solidFill>
              </a:rPr>
              <a:t>time.com</a:t>
            </a:r>
            <a:r>
              <a:rPr lang="en-US" sz="900" dirty="0">
                <a:solidFill>
                  <a:srgbClr val="2F4D5D"/>
                </a:solidFill>
              </a:rPr>
              <a:t>/2962269/kinect-v2-0-for-windows/</a:t>
            </a:r>
          </a:p>
          <a:p>
            <a:pPr algn="l">
              <a:spcAft>
                <a:spcPts val="0"/>
              </a:spcAft>
            </a:pP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900" dirty="0">
              <a:solidFill>
                <a:srgbClr val="2F4D5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900" dirty="0">
                <a:solidFill>
                  <a:srgbClr val="2F4D5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D73FB-BE8D-A848-A31C-0FE79B0D06B1}"/>
              </a:ext>
            </a:extLst>
          </p:cNvPr>
          <p:cNvGrpSpPr/>
          <p:nvPr/>
        </p:nvGrpSpPr>
        <p:grpSpPr>
          <a:xfrm>
            <a:off x="5902972" y="427512"/>
            <a:ext cx="3745763" cy="1474452"/>
            <a:chOff x="5902972" y="427512"/>
            <a:chExt cx="3745763" cy="1474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D3B342-8A44-D345-85FE-DE8B948B6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2972" y="427512"/>
              <a:ext cx="2038554" cy="13590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42425-280D-604C-AF3D-F0D2C3AC7C4B}"/>
                </a:ext>
              </a:extLst>
            </p:cNvPr>
            <p:cNvSpPr txBox="1"/>
            <p:nvPr/>
          </p:nvSpPr>
          <p:spPr>
            <a:xfrm>
              <a:off x="6691779" y="1671132"/>
              <a:ext cx="29569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Retrieved from Time </a:t>
              </a:r>
              <a:r>
                <a:rPr lang="en-US" sz="900" baseline="30000" dirty="0"/>
                <a:t>3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443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B15A37-2503-EB4B-BBBA-FC74F4AFD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53F05-B821-F649-A216-553D7F66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DBD6C-2BD4-F442-8AC3-8614612E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CD748-CEF1-0845-91AE-F9D2874700E2}"/>
              </a:ext>
            </a:extLst>
          </p:cNvPr>
          <p:cNvSpPr txBox="1"/>
          <p:nvPr/>
        </p:nvSpPr>
        <p:spPr>
          <a:xfrm>
            <a:off x="769372" y="1579512"/>
            <a:ext cx="513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Kinect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Colour</a:t>
            </a:r>
            <a:r>
              <a:rPr lang="en-US" dirty="0"/>
              <a:t> and depth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field of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representation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EE3-5E73-1E4F-A693-65DE3C870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7582" r="15090" b="28750"/>
          <a:stretch/>
        </p:blipFill>
        <p:spPr>
          <a:xfrm>
            <a:off x="5715000" y="1028700"/>
            <a:ext cx="5311800" cy="34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D8DAD-FA23-1242-850A-C5E7D19C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Departement of Electrical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362B-2871-B447-B9B7-FF8C976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F9D1E-CAC1-DF49-BEA0-C7E78D6B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F285B-B0AA-D047-A54E-5A72B766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54" y="1960088"/>
            <a:ext cx="4269740" cy="2619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6F1990-37D3-8D41-9156-6359E1406A9D}"/>
              </a:ext>
            </a:extLst>
          </p:cNvPr>
          <p:cNvSpPr txBox="1"/>
          <p:nvPr/>
        </p:nvSpPr>
        <p:spPr>
          <a:xfrm>
            <a:off x="769372" y="1694088"/>
            <a:ext cx="513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 setup: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10276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835</Words>
  <Application>Microsoft Macintosh PowerPoint</Application>
  <PresentationFormat>Widescreen</PresentationFormat>
  <Paragraphs>376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Corbel</vt:lpstr>
      <vt:lpstr>Times New Roman</vt:lpstr>
      <vt:lpstr>KU Leuven</vt:lpstr>
      <vt:lpstr>KU Leuven Sedes</vt:lpstr>
      <vt:lpstr>Counting and recognizing non-moving objects by means of image processing </vt:lpstr>
      <vt:lpstr>Table of contents</vt:lpstr>
      <vt:lpstr>1. Introduction</vt:lpstr>
      <vt:lpstr>Table of contents</vt:lpstr>
      <vt:lpstr>2. Problem description</vt:lpstr>
      <vt:lpstr>Table of contents</vt:lpstr>
      <vt:lpstr>3. Hardware</vt:lpstr>
      <vt:lpstr>3. Hardware</vt:lpstr>
      <vt:lpstr>3. Hardware</vt:lpstr>
      <vt:lpstr>Table of contents</vt:lpstr>
      <vt:lpstr>4. Software</vt:lpstr>
      <vt:lpstr>Table of contents</vt:lpstr>
      <vt:lpstr>3.a Depth</vt:lpstr>
      <vt:lpstr>Table of contents</vt:lpstr>
      <vt:lpstr>3.b Overlap</vt:lpstr>
      <vt:lpstr>Table of contents</vt:lpstr>
      <vt:lpstr>3.c Colour</vt:lpstr>
      <vt:lpstr>PowerPoint Presentation</vt:lpstr>
      <vt:lpstr>Step 2: Blurring</vt:lpstr>
      <vt:lpstr>Step 3: Edge detection</vt:lpstr>
      <vt:lpstr>Problem with convolutions</vt:lpstr>
      <vt:lpstr>Step 4: Thresholding edge</vt:lpstr>
      <vt:lpstr>Step 5: Grouping</vt:lpstr>
      <vt:lpstr>PowerPoint Presentation</vt:lpstr>
      <vt:lpstr>Step 6: Regrouping</vt:lpstr>
      <vt:lpstr>Step 7: Drawing boundary boxes </vt:lpstr>
      <vt:lpstr>Table of contents</vt:lpstr>
      <vt:lpstr>5. Application</vt:lpstr>
      <vt:lpstr>5. Application</vt:lpstr>
      <vt:lpstr>5. Application</vt:lpstr>
      <vt:lpstr>5. Application</vt:lpstr>
      <vt:lpstr>5. Application</vt:lpstr>
      <vt:lpstr>Table of contents</vt:lpstr>
      <vt:lpstr>6. Flaws</vt:lpstr>
      <vt:lpstr>Table of contents</vt:lpstr>
      <vt:lpstr>7. GUI</vt:lpstr>
      <vt:lpstr>Table of contents</vt:lpstr>
      <vt:lpstr>8.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2018-12-15T20:08:09Z</dcterms:modified>
</cp:coreProperties>
</file>